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sldIdLst>
    <p:sldId id="256" r:id="rId2"/>
    <p:sldId id="491" r:id="rId3"/>
    <p:sldId id="465" r:id="rId4"/>
    <p:sldId id="437" r:id="rId5"/>
    <p:sldId id="384" r:id="rId6"/>
    <p:sldId id="387" r:id="rId7"/>
    <p:sldId id="441" r:id="rId8"/>
    <p:sldId id="603" r:id="rId9"/>
    <p:sldId id="601" r:id="rId10"/>
    <p:sldId id="606" r:id="rId11"/>
    <p:sldId id="635" r:id="rId12"/>
    <p:sldId id="619" r:id="rId13"/>
    <p:sldId id="514" r:id="rId14"/>
    <p:sldId id="6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37" autoAdjust="0"/>
    <p:restoredTop sz="68757" autoAdjust="0"/>
  </p:normalViewPr>
  <p:slideViewPr>
    <p:cSldViewPr snapToGrid="0" snapToObjects="1">
      <p:cViewPr varScale="1">
        <p:scale>
          <a:sx n="108" d="100"/>
          <a:sy n="108" d="100"/>
        </p:scale>
        <p:origin x="80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3.png>
</file>

<file path=ppt/media/image14.jpeg>
</file>

<file path=ppt/media/image2.tiff>
</file>

<file path=ppt/media/image3.png>
</file>

<file path=ppt/media/image4.png>
</file>

<file path=ppt/media/image5.gif>
</file>

<file path=ppt/media/image7.png>
</file>

<file path=ppt/media/image8.tif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also examined the distinct impact of tropical cyclones by CDC social vulnerability index </a:t>
            </a:r>
            <a:r>
              <a:rPr lang="en-US" sz="1200" kern="1200" dirty="0" err="1">
                <a:solidFill>
                  <a:schemeClr val="tx1"/>
                </a:solidFill>
                <a:effectLst/>
                <a:latin typeface="+mn-lt"/>
                <a:ea typeface="+mn-ea"/>
                <a:cs typeface="+mn-cs"/>
              </a:rPr>
              <a:t>tertiles</a:t>
            </a:r>
            <a:r>
              <a:rPr lang="en-US" sz="1200" kern="1200" dirty="0">
                <a:solidFill>
                  <a:schemeClr val="tx1"/>
                </a:solidFill>
                <a:effectLst/>
                <a:latin typeface="+mn-lt"/>
                <a:ea typeface="+mn-ea"/>
                <a:cs typeface="+mn-cs"/>
              </a:rPr>
              <a:t>, from 1 (least vulnerable in blue) to 3 (most vulnerable in red)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Death rates for cardiovascular diseases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remained elevated for the most vulnerable counties (in red) in the six months after tropical cyclones, while the change in the two less vulnerable counties (in blue and green) had largely restored to expected levels without a tropical cyclone.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For injuries,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death rates in the most vulnerable counties (in red) were more than three times larger than the least vulnerable counties (in blue) for the month after tropical cyclones…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Increases in death rates were fairly similar for females and males, so I won’t focus on these in this presentation…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So in summary…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i="0" kern="1200" dirty="0">
                <a:solidFill>
                  <a:schemeClr val="tx1"/>
                </a:solidFill>
                <a:effectLst/>
                <a:latin typeface="+mn-lt"/>
                <a:ea typeface="+mn-ea"/>
                <a:cs typeface="+mn-cs"/>
              </a:rPr>
              <a:t>Time (1 min)</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as a summary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  Then read out...]]]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thanks to all my collaborators and funding</a:t>
            </a:r>
          </a:p>
          <a:p>
            <a:r>
              <a:rPr lang="en-US"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(2 min)</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Well they're</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Very active in the United States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With 30 named storms,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2020 was the most active </a:t>
            </a:r>
            <a:r>
              <a:rPr lang="en-GB" sz="1200" u="none" kern="1200" dirty="0">
                <a:solidFill>
                  <a:schemeClr val="tx1"/>
                </a:solidFill>
                <a:effectLst/>
                <a:latin typeface="+mn-lt"/>
                <a:ea typeface="+mn-ea"/>
                <a:cs typeface="+mn-cs"/>
              </a:rPr>
              <a:t>Atlantic hurricane season on record, with 12 tropical storms and 6 hurricanes making landfall in the United States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u="none"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We went into Greek letters, with all the names from our alphabet which you can see here already used up, and you can see that we're already at least at Henri right now in 2021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Tropical cyclones will remain a threat in the United States and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 threat is also getting worse in some ways, with a recent study showing trends of more tropical cyclones entering coastal regions over recent decades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with longer landfalls and peaks in strength closer to land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Tropical cyclones are also extremely costly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Over the past century in the US, nearly 200 hurricanes have resulted in about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$2trillion in normalised damage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There is also evidence of how serious their health consequences can be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Our recent study of tropical cyclones and hospitalizations showed detailed evidence for the first time of associations with over 100 causes and sub-causes of hospitalizations</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I’m using an example of hospitalizations in this figure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But previous case studies also show that there is a burden on deaths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And also TCs affect many very vulnerable parts of the world!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Knowledge we gain using US health and tropical cyclone data can inform what may be happening to a greater degree elsewhere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Since nearly half of all people live on the coasts worldwide, there is an important knowledge gap to be filled in here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resilience to tropical cyclones is fundamentally a matter of environmental justice, as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Tropical cyclones tends to impact low-income and historically-disadvantaged communities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I hope I have set the basis for our recent work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 summary: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Hurricanes and other tropical cyclones have devastating effects on society, and</a:t>
            </a:r>
            <a:endParaRPr lang="en-GB" sz="1200" kern="1200" baseline="300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 comprehensive assessment of their impacts on cause-specific mortality over multiple years of study is lacking</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There is there a clear research gap in comprehensively categorizing the impacts of tropical cyclones on mortality</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So what were the aims for this study?</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(0.5 min)</a:t>
            </a:r>
            <a:endParaRPr lang="en-US" dirty="0"/>
          </a:p>
          <a:p>
            <a:pPr marL="171450" indent="-171450">
              <a:buFont typeface="Arial" panose="020B0604020202020204" pitchFamily="34" charset="0"/>
              <a:buChar char="•"/>
            </a:pPr>
            <a:r>
              <a:rPr lang="en-US" dirty="0"/>
              <a:t>Our Aims with this study, therefore, were to</a:t>
            </a:r>
          </a:p>
          <a:p>
            <a:pPr marL="171450" indent="-171450">
              <a:buFont typeface="Arial" panose="020B0604020202020204" pitchFamily="34" charset="0"/>
              <a:buChar char="•"/>
            </a:pPr>
            <a:r>
              <a:rPr lang="en-US" dirty="0"/>
              <a:t>CLICK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1 </a:t>
            </a:r>
            <a:r>
              <a:rPr lang="en-GB" dirty="0">
                <a:solidFill>
                  <a:srgbClr val="000000"/>
                </a:solidFill>
              </a:rPr>
              <a:t>Evaluate how tropical cyclones are associated with deaths from major causes up to six months post-cyclone in the United States</a:t>
            </a:r>
            <a:endParaRPr lang="en-US" dirty="0"/>
          </a:p>
          <a:p>
            <a:pPr marL="171450" indent="-171450">
              <a:buFont typeface="Arial" panose="020B0604020202020204" pitchFamily="34" charset="0"/>
              <a:buChar char="•"/>
            </a:pPr>
            <a:r>
              <a:rPr lang="en-US" dirty="0"/>
              <a:t>CLICK</a:t>
            </a:r>
          </a:p>
          <a:p>
            <a:pPr marL="171450" indent="-171450">
              <a:buFont typeface="Arial" panose="020B0604020202020204" pitchFamily="34" charset="0"/>
              <a:buChar char="•"/>
            </a:pPr>
            <a:r>
              <a:rPr lang="en-US" dirty="0"/>
              <a:t>2 </a:t>
            </a:r>
            <a:r>
              <a:rPr lang="en-GB" dirty="0">
                <a:solidFill>
                  <a:srgbClr val="000000"/>
                </a:solidFill>
              </a:rPr>
              <a:t>Evaluate how the effects vary by strength of tropical cyclone and by age, sex, and social vulnerability of the communities affected</a:t>
            </a:r>
          </a:p>
          <a:p>
            <a:pPr marL="171450" indent="-171450">
              <a:buFont typeface="Arial" panose="020B0604020202020204" pitchFamily="34" charset="0"/>
              <a:buChar char="•"/>
            </a:pPr>
            <a:r>
              <a:rPr lang="en-US" dirty="0"/>
              <a:t>First, a discussion of the data we used…</a:t>
            </a:r>
          </a:p>
          <a:p>
            <a:pPr marL="171450" indent="-171450">
              <a:buFont typeface="Arial" panose="020B0604020202020204" pitchFamily="34" charset="0"/>
              <a:buChar char="•"/>
            </a:pPr>
            <a:r>
              <a:rPr lang="en-US" dirty="0"/>
              <a:t>CLICK</a:t>
            </a:r>
          </a:p>
          <a:p>
            <a:endParaRPr lang="en-US" dirty="0"/>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(2 min)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Our study population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was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2</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 total of nearly 32 million deaths during our study period of 1988 to 2017 (30 years), in around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1,200 counties which experienced at least one tropical cyclone during the period, and you can see the total deaths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via the plot on the right. We assessed causes of death</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 CLICK 5</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using</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6</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ICD-9 and -10 codes to create county-level, cause-specific death counts, and divided these causes into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7</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6 meaningful groups, including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8</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Cancers, Cardiovascular diseases, Infectious and Parasitic Diseases, injuries, neuropsychiatric conditions, and respiratory diseases (87% of the total deaths which occurred in our study period)</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9</a:t>
            </a:r>
          </a:p>
          <a:p>
            <a:r>
              <a:rPr lang="en-GB" sz="1200" b="1" kern="1200" dirty="0">
                <a:solidFill>
                  <a:schemeClr val="tx1"/>
                </a:solidFill>
                <a:effectLst/>
                <a:latin typeface="+mn-lt"/>
                <a:ea typeface="+mn-ea"/>
                <a:cs typeface="+mn-cs"/>
              </a:rPr>
              <a:t>For our exposure</a:t>
            </a:r>
          </a:p>
          <a:p>
            <a:r>
              <a:rPr lang="en-GB" sz="1200" b="1" kern="1200" dirty="0">
                <a:solidFill>
                  <a:schemeClr val="tx1"/>
                </a:solidFill>
                <a:effectLst/>
                <a:latin typeface="+mn-lt"/>
                <a:ea typeface="+mn-ea"/>
                <a:cs typeface="+mn-cs"/>
              </a:rPr>
              <a:t>CLICK 10</a:t>
            </a:r>
          </a:p>
          <a:p>
            <a:r>
              <a:rPr lang="en-GB" sz="1200" b="1" kern="1200" dirty="0">
                <a:solidFill>
                  <a:schemeClr val="tx1"/>
                </a:solidFill>
                <a:effectLst/>
                <a:latin typeface="+mn-lt"/>
                <a:ea typeface="+mn-ea"/>
                <a:cs typeface="+mn-cs"/>
              </a:rPr>
              <a:t>for tropical cyclones</a:t>
            </a:r>
          </a:p>
          <a:p>
            <a:r>
              <a:rPr lang="en-GB" sz="1200" b="1" kern="1200" dirty="0">
                <a:solidFill>
                  <a:schemeClr val="tx1"/>
                </a:solidFill>
                <a:effectLst/>
                <a:latin typeface="+mn-lt"/>
                <a:ea typeface="+mn-ea"/>
                <a:cs typeface="+mn-cs"/>
              </a:rPr>
              <a:t>CLICK 11</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classed exposures as having winds greater the Beaufort scale gale-force wind speed, which was greater than</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12</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39mph for tropical cyclones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You can see a map on the right of total tropical cyclone counts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Of those included counties, totals ranged from 1 to 25 days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Most frequent in eastern and south-eastern coastal counties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and for an additional analysis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further separated exposures in counties of greater than 73mph for hurricanes</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So on to our statistical model</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15</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We analyzed</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1</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association between monthly death rates and tropical cyclones by applying a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CLICK 2</a:t>
            </a:r>
          </a:p>
          <a:p>
            <a:pPr marL="171450" lvl="0" indent="-171450">
              <a:buFont typeface="Arial" panose="020B0604020202020204" pitchFamily="34" charset="0"/>
              <a:buChar char="•"/>
            </a:pPr>
            <a:r>
              <a:rPr lang="en-GB" dirty="0">
                <a:solidFill>
                  <a:srgbClr val="000000"/>
                </a:solidFill>
              </a:rPr>
              <a:t>Bayesian conditional quasi-Poisson model</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This approach examines contrasts within matched strata, similar to a case-crossover study design in a computationally efficient way.</a:t>
            </a:r>
            <a:r>
              <a:rPr lang="en-GB" sz="1200" kern="1200" baseline="30000" dirty="0">
                <a:solidFill>
                  <a:schemeClr val="tx1"/>
                </a:solidFill>
                <a:effectLst/>
                <a:latin typeface="+mn-lt"/>
                <a:ea typeface="+mn-ea"/>
                <a:cs typeface="+mn-cs"/>
              </a:rPr>
              <a:t>56</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 this case, we matched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3</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on county and month of the year, and by doing so,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4</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examined contrasts within those matched strata and controlled for non-time varying factors varying across counties in our analyses, as well as seasonality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5</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To quantify the association between monthly death rates and tropical cyclone exposure, we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6</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Included unconstrained distributed lag terms, for</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7</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up to six months post-cyclone.</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8</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With separate analysis by tropical cyclone category, age group, sex, and social vulnerability</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We also</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9</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Flexibly adjusted for</a:t>
            </a:r>
          </a:p>
          <a:p>
            <a:pPr marL="0" indent="0">
              <a:buFont typeface="Arial" panose="020B0604020202020204" pitchFamily="34" charset="0"/>
              <a:buNone/>
            </a:pPr>
            <a:r>
              <a:rPr lang="en-GB" sz="1200" kern="1200" dirty="0">
                <a:solidFill>
                  <a:schemeClr val="tx1"/>
                </a:solidFill>
                <a:effectLst/>
                <a:latin typeface="+mn-lt"/>
                <a:ea typeface="+mn-ea"/>
                <a:cs typeface="+mn-cs"/>
              </a:rPr>
              <a:t>CLICK 10</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Longer-term time trends ;</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CLICK 11</a:t>
            </a:r>
          </a:p>
          <a:p>
            <a:pPr marL="171450" lvl="0" indent="-171450">
              <a:buFont typeface="Arial" panose="020B0604020202020204" pitchFamily="34" charset="0"/>
              <a:buChar char="•"/>
            </a:pPr>
            <a:r>
              <a:rPr lang="en-GB" sz="1200" kern="1200" dirty="0">
                <a:solidFill>
                  <a:schemeClr val="tx1"/>
                </a:solidFill>
                <a:effectLst/>
                <a:latin typeface="+mn-lt"/>
                <a:ea typeface="+mn-ea"/>
                <a:cs typeface="+mn-cs"/>
              </a:rPr>
              <a:t>And Mean monthly temperature</a:t>
            </a:r>
          </a:p>
          <a:p>
            <a:pPr marL="171450" lvl="0" indent="-171450">
              <a:buFont typeface="Arial" panose="020B0604020202020204" pitchFamily="34" charset="0"/>
              <a:buChar char="•"/>
            </a:pPr>
            <a:r>
              <a:rPr lang="en-GB" sz="1200" b="0" kern="1200" dirty="0">
                <a:solidFill>
                  <a:schemeClr val="tx1"/>
                </a:solidFill>
                <a:effectLst/>
                <a:latin typeface="+mn-lt"/>
                <a:ea typeface="+mn-ea"/>
                <a:cs typeface="+mn-cs"/>
              </a:rPr>
              <a:t>Now that the model's covered, let’s discuss a few result slides for a paper currently under review</a:t>
            </a:r>
          </a:p>
          <a:p>
            <a:pPr marL="171450" lvl="0" indent="-171450">
              <a:buFont typeface="Arial" panose="020B0604020202020204" pitchFamily="34" charset="0"/>
              <a:buChar char="•"/>
            </a:pPr>
            <a:r>
              <a:rPr lang="en-GB" sz="1200" b="0" kern="1200" dirty="0">
                <a:solidFill>
                  <a:schemeClr val="tx1"/>
                </a:solidFill>
                <a:effectLst/>
                <a:latin typeface="+mn-lt"/>
                <a:ea typeface="+mn-ea"/>
                <a:cs typeface="+mn-cs"/>
              </a:rPr>
              <a:t>CLICK 12</a:t>
            </a:r>
          </a:p>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(1.5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analyzed the association between tropical cyclones and monthly death rates up to six months post-cyclone (in blue), as well as separately for the subset of hurricanes (in black).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Results are presented as relative (percentage) changes per monthly increase in cyclone exposure.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observed the highest overall increases in injury mortality overall,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with a peak one month after tropical cyclones (5.1%; 95% credible interval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3.9%, 6.2%)</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and a peak for hurricanes on the month of a cyclone (34.6%;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29.8%, 39.5%).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Injury death rates remained generally elevated up to four months post-cyclone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Overall, cancer death rates generally did not change in the six months post-cyclone.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5</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Cardiovascular disease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6</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remained higher than usual five months after tropical cyclones (peak at a month post-exposure; 1.8%;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1.3%, 2.3%) while post-hurricane cardiovascular death rates increased on month of and month after only (peak at month post-exposure; 4.9%;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3.0%, 6.8%).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Infectious and parasitic disease death rates increased for the first two or three months post-exposure, peaking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7</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one month after exposure for tropical cyclones (3.5%;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1.9%, 5.2%) 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8</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two months after a hurricane (12.2%;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5.7%, 18.8%).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Neuropsychiatric condition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9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increased only after hurricanes.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Respiratory diseases death rates increased in the month of</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 and month after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hurricanes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12</a:t>
            </a:r>
            <a:endParaRPr lang="en-GB"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1993196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also examined the distinct impact of tropical cyclones by age group (0-64 years in brown vs. 65+ years in blue), and I'll highlight some examples...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found that increased death rates for infectious and parasitic diseases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2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 the months after tropical cyclones were likely driven by deaths in younger ages (0-64 years).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Increases in injury death rates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were likely larger for 65+ years in the months after tropical cyclones (e.g., at one month after exposure; 7.3%;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5.1%, 9.5% for 65+ years and 4.1%; 95% </a:t>
            </a:r>
            <a:r>
              <a:rPr lang="en-US" sz="1200" kern="1200" dirty="0" err="1">
                <a:solidFill>
                  <a:schemeClr val="tx1"/>
                </a:solidFill>
                <a:effectLst/>
                <a:latin typeface="+mn-lt"/>
                <a:ea typeface="+mn-ea"/>
                <a:cs typeface="+mn-cs"/>
              </a:rPr>
              <a:t>CrI</a:t>
            </a:r>
            <a:r>
              <a:rPr lang="en-US" sz="1200" kern="1200" dirty="0">
                <a:solidFill>
                  <a:schemeClr val="tx1"/>
                </a:solidFill>
                <a:effectLst/>
                <a:latin typeface="+mn-lt"/>
                <a:ea typeface="+mn-ea"/>
                <a:cs typeface="+mn-cs"/>
              </a:rPr>
              <a:t>: 2.8%, 5.5% for 0-64 years).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CLICK 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0020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946846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3</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3387307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678276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4</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948293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609599" y="600340"/>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Tropical cyclone exposure associated with:</a:t>
            </a:r>
          </a:p>
          <a:p>
            <a:pPr lvl="1"/>
            <a:r>
              <a:rPr lang="en-GB" sz="1600" dirty="0">
                <a:solidFill>
                  <a:srgbClr val="000000"/>
                </a:solidFill>
              </a:rPr>
              <a:t>XXX</a:t>
            </a:r>
          </a:p>
          <a:p>
            <a:r>
              <a:rPr lang="en-GB" sz="2000" dirty="0">
                <a:solidFill>
                  <a:srgbClr val="000000"/>
                </a:solidFill>
              </a:rPr>
              <a:t>Hurricane-force tropical cyclone exposure:</a:t>
            </a:r>
          </a:p>
          <a:p>
            <a:pPr lvl="1"/>
            <a:r>
              <a:rPr lang="en-GB" sz="1600" dirty="0">
                <a:solidFill>
                  <a:srgbClr val="000000"/>
                </a:solidFill>
              </a:rPr>
              <a:t>XXX</a:t>
            </a:r>
          </a:p>
          <a:p>
            <a:r>
              <a:rPr lang="en-GB" sz="2000" dirty="0">
                <a:solidFill>
                  <a:srgbClr val="000000"/>
                </a:solidFill>
              </a:rPr>
              <a:t>XXX:</a:t>
            </a:r>
          </a:p>
          <a:p>
            <a:pPr lvl="1"/>
            <a:r>
              <a:rPr lang="en-GB" sz="1600" dirty="0">
                <a:solidFill>
                  <a:srgbClr val="000000"/>
                </a:solidFill>
              </a:rPr>
              <a:t>XXX</a:t>
            </a:r>
          </a:p>
          <a:p>
            <a:r>
              <a:rPr lang="en-GB" sz="2000" dirty="0">
                <a:solidFill>
                  <a:srgbClr val="000000"/>
                </a:solidFill>
              </a:rPr>
              <a:t>XXX:</a:t>
            </a:r>
          </a:p>
          <a:p>
            <a:pPr lvl="1"/>
            <a:r>
              <a:rPr lang="en-GB" sz="1600" dirty="0">
                <a:solidFill>
                  <a:srgbClr val="000000"/>
                </a:solidFill>
              </a:rPr>
              <a:t>XXX</a:t>
            </a:r>
          </a:p>
          <a:p>
            <a:r>
              <a:rPr lang="en-GB" sz="2000" dirty="0">
                <a:solidFill>
                  <a:srgbClr val="000000"/>
                </a:solidFill>
              </a:rPr>
              <a:t>XXX:</a:t>
            </a:r>
          </a:p>
          <a:p>
            <a:pPr lvl="1"/>
            <a:r>
              <a:rPr lang="en-GB" sz="1600" dirty="0">
                <a:solidFill>
                  <a:srgbClr val="000000"/>
                </a:solidFill>
              </a:rPr>
              <a:t>XXX</a:t>
            </a:r>
          </a:p>
          <a:p>
            <a:r>
              <a:rPr lang="en-GB" sz="2000" dirty="0">
                <a:solidFill>
                  <a:srgbClr val="000000"/>
                </a:solidFill>
              </a:rPr>
              <a:t>Valuable insights:</a:t>
            </a:r>
          </a:p>
          <a:p>
            <a:pPr lvl="1"/>
            <a:r>
              <a:rPr lang="en-GB" sz="1600" dirty="0">
                <a:solidFill>
                  <a:srgbClr val="000000"/>
                </a:solidFill>
              </a:rPr>
              <a:t>How certain groups may be at increased risk of cause-specific death post-cyclones</a:t>
            </a:r>
          </a:p>
          <a:p>
            <a:endParaRPr lang="en-GB" sz="2000" dirty="0">
              <a:solidFill>
                <a:srgbClr val="000000"/>
              </a:solidFill>
            </a:endParaRP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1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dirty="0" err="1"/>
              <a:t>Marianthi</a:t>
            </a:r>
            <a:r>
              <a:rPr lang="en-GB" sz="1800" dirty="0"/>
              <a:t>-Anna </a:t>
            </a:r>
            <a:r>
              <a:rPr lang="en-GB" sz="1800" dirty="0" err="1"/>
              <a:t>Kioumourtzoglou</a:t>
            </a:r>
            <a:r>
              <a:rPr lang="en-GB" sz="1800" dirty="0"/>
              <a:t>,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6140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5"/>
          <a:srcRect l="734" r="734"/>
          <a:stretch/>
        </p:blipFill>
        <p:spPr>
          <a:xfrm>
            <a:off x="5862807" y="1479751"/>
            <a:ext cx="6297776" cy="4522033"/>
          </a:xfrm>
          <a:prstGeom prst="rect">
            <a:avLst/>
          </a:prstGeom>
        </p:spPr>
      </p:pic>
      <p:sp>
        <p:nvSpPr>
          <p:cNvPr id="20" name="Parks et al">
            <a:extLst>
              <a:ext uri="{FF2B5EF4-FFF2-40B4-BE49-F238E27FC236}">
                <a16:creationId xmlns:a16="http://schemas.microsoft.com/office/drawing/2014/main" id="{E8B6889B-AFEA-C640-868F-F4E4CDEDEB26}"/>
              </a:ext>
            </a:extLst>
          </p:cNvPr>
          <p:cNvSpPr txBox="1"/>
          <p:nvPr/>
        </p:nvSpPr>
        <p:spPr>
          <a:xfrm>
            <a:off x="8129841" y="6495350"/>
            <a:ext cx="3729644"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Nature Communications</a:t>
            </a:r>
            <a:r>
              <a:rPr lang="en-US" sz="1600" dirty="0">
                <a:solidFill>
                  <a:srgbClr val="000000"/>
                </a:solidFill>
              </a:rPr>
              <a:t>, 2021</a:t>
            </a: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7"/>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115392"/>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health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Detailed evidence of hospitalizations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sp>
        <p:nvSpPr>
          <p:cNvPr id="25" name="Title Parks">
            <a:extLst>
              <a:ext uri="{FF2B5EF4-FFF2-40B4-BE49-F238E27FC236}">
                <a16:creationId xmlns:a16="http://schemas.microsoft.com/office/drawing/2014/main" id="{3810421C-873A-AE42-8C86-5164F9214902}"/>
              </a:ext>
            </a:extLst>
          </p:cNvPr>
          <p:cNvSpPr/>
          <p:nvPr/>
        </p:nvSpPr>
        <p:spPr>
          <a:xfrm>
            <a:off x="6715997" y="1021717"/>
            <a:ext cx="4591396" cy="646331"/>
          </a:xfrm>
          <a:prstGeom prst="rect">
            <a:avLst/>
          </a:prstGeom>
        </p:spPr>
        <p:txBody>
          <a:bodyPr wrap="square">
            <a:spAutoFit/>
          </a:bodyPr>
          <a:lstStyle/>
          <a:p>
            <a:pPr algn="ctr"/>
            <a:r>
              <a:rPr lang="en-US" dirty="0">
                <a:cs typeface="Arial" panose="020B0604020202020204" pitchFamily="34" charset="0"/>
              </a:rPr>
              <a:t>Percentage change in hospitalization rates on days after tropical cyclone exposure</a:t>
            </a:r>
            <a:endParaRPr lang="en-US" sz="2000" dirty="0">
              <a:solidFill>
                <a:schemeClr val="bg1"/>
              </a:solidFill>
              <a:cs typeface="Arial" panose="020B0604020202020204" pitchFamily="34" charset="0"/>
            </a:endParaRP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par>
                                <p:cTn id="89" presetID="1" presetClass="entr" presetSubtype="0" fill="hold" grpId="0" nodeType="withEffect">
                                  <p:stCondLst>
                                    <p:cond delay="0"/>
                                  </p:stCondLst>
                                  <p:childTnLst>
                                    <p:set>
                                      <p:cBhvr>
                                        <p:cTn id="90" dur="1" fill="hold">
                                          <p:stCondLst>
                                            <p:cond delay="0"/>
                                          </p:stCondLst>
                                        </p:cTn>
                                        <p:tgtEl>
                                          <p:spTgt spid="2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8">
                                            <p:txEl>
                                              <p:pRg st="13" end="13"/>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nodeType="clickEffect">
                                  <p:stCondLst>
                                    <p:cond delay="0"/>
                                  </p:stCondLst>
                                  <p:childTnLst>
                                    <p:set>
                                      <p:cBhvr>
                                        <p:cTn id="102" dur="1" fill="hold">
                                          <p:stCondLst>
                                            <p:cond delay="0"/>
                                          </p:stCondLst>
                                        </p:cTn>
                                        <p:tgtEl>
                                          <p:spTgt spid="19"/>
                                        </p:tgtEl>
                                        <p:attrNameLst>
                                          <p:attrName>style.visibility</p:attrName>
                                        </p:attrNameLst>
                                      </p:cBhvr>
                                      <p:to>
                                        <p:strVal val="hidden"/>
                                      </p:to>
                                    </p:set>
                                  </p:childTnLst>
                                </p:cTn>
                              </p:par>
                              <p:par>
                                <p:cTn id="103" presetID="1" presetClass="exit" presetSubtype="0" fill="hold" grpId="1" nodeType="withEffect">
                                  <p:stCondLst>
                                    <p:cond delay="0"/>
                                  </p:stCondLst>
                                  <p:childTnLst>
                                    <p:set>
                                      <p:cBhvr>
                                        <p:cTn id="104" dur="1" fill="hold">
                                          <p:stCondLst>
                                            <p:cond delay="0"/>
                                          </p:stCondLst>
                                        </p:cTn>
                                        <p:tgtEl>
                                          <p:spTgt spid="25"/>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6" end="16"/>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20" grpId="0"/>
      <p:bldP spid="20" grpId="1"/>
      <p:bldP spid="24" grpId="0"/>
      <p:bldP spid="16" grpId="0"/>
      <p:bldP spid="16" grpId="1"/>
      <p:bldP spid="26" grpId="0"/>
      <p:bldP spid="26" grpId="1"/>
      <p:bldP spid="14" grpId="0"/>
      <p:bldP spid="14" grpId="1"/>
      <p:bldP spid="2" grpId="0"/>
      <p:bldP spid="2" grpId="1"/>
      <p:bldP spid="21" grpId="0"/>
      <p:bldP spid="21" grpId="1"/>
      <p:bldP spid="25" grpId="0"/>
      <p:bldP spid="25"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1" y="70006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1299289"/>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a:p>
            <a:pPr lvl="2"/>
            <a:endParaRPr lang="en-GB" dirty="0">
              <a:solidFill>
                <a:srgbClr val="000000"/>
              </a:solidFill>
            </a:endParaRPr>
          </a:p>
          <a:p>
            <a:pPr lvl="2"/>
            <a:endParaRPr lang="en-GB" dirty="0">
              <a:solidFill>
                <a:srgbClr val="000000"/>
              </a:solidFill>
            </a:endParaRP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7467600" y="1789043"/>
            <a:ext cx="4300793" cy="369332"/>
          </a:xfrm>
          <a:prstGeom prst="rect">
            <a:avLst/>
          </a:prstGeom>
          <a:noFill/>
        </p:spPr>
        <p:txBody>
          <a:bodyPr wrap="none" rtlCol="0">
            <a:spAutoFit/>
          </a:bodyPr>
          <a:lstStyle/>
          <a:p>
            <a:r>
              <a:rPr lang="en-US" dirty="0"/>
              <a:t>FIGURE 2 HERE: COUNTY POVERTY TERTILES</a:t>
            </a: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794478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1</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69663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792068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2</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70097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17699</TotalTime>
  <Words>2367</Words>
  <Application>Microsoft Macintosh PowerPoint</Application>
  <PresentationFormat>Widescreen</PresentationFormat>
  <Paragraphs>336</Paragraphs>
  <Slides>14</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Meta OT Book</vt:lpstr>
      <vt:lpstr>Meta OT Medium</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2662</cp:revision>
  <cp:lastPrinted>2020-10-30T12:00:34Z</cp:lastPrinted>
  <dcterms:created xsi:type="dcterms:W3CDTF">2019-05-16T12:19:43Z</dcterms:created>
  <dcterms:modified xsi:type="dcterms:W3CDTF">2023-06-02T22:01:40Z</dcterms:modified>
</cp:coreProperties>
</file>

<file path=docProps/thumbnail.jpeg>
</file>